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8"/>
  </p:notesMasterIdLst>
  <p:sldIdLst>
    <p:sldId id="271" r:id="rId3"/>
    <p:sldId id="276" r:id="rId4"/>
    <p:sldId id="277" r:id="rId5"/>
    <p:sldId id="278" r:id="rId6"/>
    <p:sldId id="27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F16"/>
    <a:srgbClr val="9900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CBD16-EFDF-4736-B617-CA4CCF68E712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95298-55C4-48EF-8C61-54DD85F2C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8" b="28019"/>
          <a:stretch/>
        </p:blipFill>
        <p:spPr>
          <a:xfrm>
            <a:off x="10386753" y="5796742"/>
            <a:ext cx="1755371" cy="1003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201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34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69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39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67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57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78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14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81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9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780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401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778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15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580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617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992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298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568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368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936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06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AE1AA-03F0-4CF6-AB21-EDE8884006CC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148F534-2659-4708-8AD9-3DF2D623E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8" b="28019"/>
          <a:stretch/>
        </p:blipFill>
        <p:spPr>
          <a:xfrm>
            <a:off x="10386753" y="5796742"/>
            <a:ext cx="1755371" cy="1003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185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7518B-97C4-4C47-A1A1-658AC9832017}" type="datetimeFigureOut">
              <a:rPr kumimoji="1" lang="ja-JP" altLang="en-US" smtClean="0"/>
              <a:t>2020/6/30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52832-67C7-430D-BFF3-B4BE079583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29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8038" y="2829465"/>
            <a:ext cx="5945325" cy="3330137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en-GB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GB" sz="5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Value</a:t>
            </a:r>
            <a:r>
              <a:rPr lang="en-GB" sz="5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GB" sz="5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Proposition</a:t>
            </a:r>
            <a:r>
              <a:rPr lang="en-GB" sz="5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GB" sz="6000" b="1" dirty="0">
                <a:solidFill>
                  <a:srgbClr val="C00000"/>
                </a:solidFill>
                <a:latin typeface="Arial Black" panose="020B0A04020102020204" pitchFamily="34" charset="0"/>
              </a:rPr>
              <a:t>Worksheet</a:t>
            </a:r>
            <a:endParaRPr lang="en-US" sz="5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741" y="138023"/>
            <a:ext cx="5965281" cy="334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61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451578" y="1653423"/>
            <a:ext cx="9603275" cy="3450613"/>
          </a:xfrm>
        </p:spPr>
        <p:txBody>
          <a:bodyPr/>
          <a:lstStyle/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sz="3600" dirty="0" smtClean="0"/>
              <a:t>Summarizes the following into a single paragraph:</a:t>
            </a:r>
          </a:p>
          <a:p>
            <a:pPr lvl="1" eaLnBrk="1" hangingPunct="1"/>
            <a:r>
              <a:rPr lang="en-US" altLang="en-US" sz="3600" dirty="0" smtClean="0"/>
              <a:t>The customer</a:t>
            </a:r>
          </a:p>
          <a:p>
            <a:pPr lvl="1" eaLnBrk="1" hangingPunct="1"/>
            <a:r>
              <a:rPr lang="en-US" altLang="en-US" sz="3600" dirty="0" smtClean="0"/>
              <a:t>The competitive targets</a:t>
            </a:r>
          </a:p>
          <a:p>
            <a:pPr lvl="1" eaLnBrk="1" hangingPunct="1"/>
            <a:r>
              <a:rPr lang="en-US" altLang="en-US" sz="3600" dirty="0" smtClean="0"/>
              <a:t>The customer</a:t>
            </a:r>
            <a:r>
              <a:rPr lang="en-US" altLang="en-US" sz="3600" dirty="0" smtClean="0">
                <a:latin typeface="Times New Roman" panose="02020603050405020304" pitchFamily="18" charset="0"/>
              </a:rPr>
              <a:t>’</a:t>
            </a:r>
            <a:r>
              <a:rPr lang="en-US" altLang="en-US" sz="3600" dirty="0" smtClean="0"/>
              <a:t>s reason for buying your brand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51579" y="804519"/>
            <a:ext cx="9603275" cy="1421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cap="none" dirty="0" smtClean="0">
                <a:solidFill>
                  <a:schemeClr val="accent1"/>
                </a:solidFill>
                <a:latin typeface="Arial Black" pitchFamily="34" charset="0"/>
              </a:rPr>
              <a:t>Your Value Proposition Statement</a:t>
            </a:r>
            <a:endParaRPr lang="en-US" sz="4000" b="1" cap="none" dirty="0">
              <a:solidFill>
                <a:schemeClr val="accent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1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14" y="1118252"/>
            <a:ext cx="11300604" cy="5593099"/>
          </a:xfrm>
        </p:spPr>
        <p:txBody>
          <a:bodyPr rtlCol="0">
            <a:normAutofit/>
          </a:bodyPr>
          <a:lstStyle/>
          <a:p>
            <a:pPr marL="91440" indent="-91440" algn="ctr" eaLnBrk="1" fontAlgn="auto" hangingPunct="1">
              <a:buFont typeface="Calibri" panose="020F0502020204030204" pitchFamily="34" charset="0"/>
              <a:buNone/>
              <a:defRPr/>
            </a:pPr>
            <a:endParaRPr lang="en-US" sz="32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91440" indent="-91440" eaLnBrk="1" fontAlgn="auto" hangingPunct="1">
              <a:buFont typeface="Calibri" panose="020F0502020204030204" pitchFamily="34" charset="0"/>
              <a:buNone/>
              <a:defRPr/>
            </a:pPr>
            <a:r>
              <a:rPr lang="en-US" sz="32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For</a:t>
            </a:r>
            <a:r>
              <a:rPr lang="en-US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(target segment),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the</a:t>
            </a:r>
            <a:r>
              <a:rPr lang="en-US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(product/ brand name)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is a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(product category)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that unlike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(competitor targets), (statement of primary differentiation).</a:t>
            </a:r>
          </a:p>
          <a:p>
            <a:pPr marL="91440" indent="-91440" algn="ctr" eaLnBrk="1" fontAlgn="auto" hangingPunct="1">
              <a:buFont typeface="Calibri" panose="020F0502020204030204" pitchFamily="34" charset="0"/>
              <a:buNone/>
              <a:defRPr/>
            </a:pPr>
            <a:endParaRPr lang="en-US" sz="1050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ahoma" pitchFamily="8" charset="0"/>
            </a:endParaRPr>
          </a:p>
          <a:p>
            <a:pPr marL="91440" indent="-91440" algn="ctr" eaLnBrk="1" fontAlgn="auto" hangingPunct="1">
              <a:buFont typeface="Calibri" panose="020F0502020204030204" pitchFamily="34" charset="0"/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Initial draft will look like this:</a:t>
            </a:r>
          </a:p>
          <a:p>
            <a:pPr marL="0" indent="0" eaLnBrk="1" fontAlgn="auto" hangingPunct="1">
              <a:buNone/>
              <a:defRPr/>
            </a:pP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For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 men aged 20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 pitchFamily="8" charset="0"/>
              </a:rPr>
              <a:t>–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29, </a:t>
            </a:r>
            <a:r>
              <a:rPr lang="en-US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AfriDrink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is a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 cola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that unlike 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8" charset="0"/>
              </a:rPr>
              <a:t>Coke and Pepsi, has African heritage, tastes spicier, and tastes just as good warm as it does cold.</a:t>
            </a:r>
          </a:p>
          <a:p>
            <a:pPr marL="91440" indent="-91440" eaLnBrk="1" fontAlgn="auto" hangingPunct="1">
              <a:defRPr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51579" y="804519"/>
            <a:ext cx="9603275" cy="1421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cap="none" dirty="0" smtClean="0">
                <a:solidFill>
                  <a:schemeClr val="accent1"/>
                </a:solidFill>
                <a:latin typeface="Arial Black" pitchFamily="34" charset="0"/>
              </a:rPr>
              <a:t>Sample Format</a:t>
            </a:r>
            <a:endParaRPr lang="en-US" sz="4400" b="1" cap="none" dirty="0">
              <a:solidFill>
                <a:schemeClr val="accent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0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518" y="1036651"/>
            <a:ext cx="6571471" cy="874083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AMAZON VALUE PROPOSITION</a:t>
            </a:r>
            <a:endParaRPr lang="en-GB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600" dirty="0" smtClean="0">
                <a:solidFill>
                  <a:schemeClr val="accent2"/>
                </a:solidFill>
              </a:rPr>
              <a:t>For </a:t>
            </a:r>
            <a:r>
              <a:rPr lang="en-US" altLang="en-US" sz="3600" b="1" dirty="0" smtClean="0">
                <a:solidFill>
                  <a:schemeClr val="accent2"/>
                </a:solidFill>
              </a:rPr>
              <a:t>World Wide Web users </a:t>
            </a:r>
            <a:r>
              <a:rPr lang="en-US" altLang="en-US" sz="3600" dirty="0" smtClean="0">
                <a:solidFill>
                  <a:schemeClr val="accent2"/>
                </a:solidFill>
              </a:rPr>
              <a:t>who enjoy </a:t>
            </a:r>
            <a:r>
              <a:rPr lang="en-US" altLang="en-US" sz="3600" b="1" dirty="0" smtClean="0">
                <a:solidFill>
                  <a:schemeClr val="accent2"/>
                </a:solidFill>
              </a:rPr>
              <a:t>books,</a:t>
            </a:r>
            <a:r>
              <a:rPr lang="en-US" altLang="en-US" sz="3600" dirty="0" smtClean="0">
                <a:solidFill>
                  <a:schemeClr val="accent2"/>
                </a:solidFill>
              </a:rPr>
              <a:t> </a:t>
            </a:r>
            <a:r>
              <a:rPr lang="en-US" altLang="en-US" sz="3600" b="1" dirty="0" smtClean="0">
                <a:solidFill>
                  <a:schemeClr val="accent2"/>
                </a:solidFill>
              </a:rPr>
              <a:t>Amazon.com</a:t>
            </a:r>
            <a:r>
              <a:rPr lang="en-US" altLang="en-US" sz="3600" dirty="0" smtClean="0">
                <a:solidFill>
                  <a:schemeClr val="accent2"/>
                </a:solidFill>
              </a:rPr>
              <a:t> is a </a:t>
            </a:r>
            <a:r>
              <a:rPr lang="en-US" altLang="en-US" sz="3600" b="1" dirty="0" smtClean="0">
                <a:solidFill>
                  <a:schemeClr val="accent2"/>
                </a:solidFill>
              </a:rPr>
              <a:t>retail bookseller </a:t>
            </a:r>
            <a:r>
              <a:rPr lang="en-US" altLang="en-US" sz="3600" dirty="0" smtClean="0">
                <a:solidFill>
                  <a:schemeClr val="accent2"/>
                </a:solidFill>
              </a:rPr>
              <a:t>that, unlike traditional book retailers, </a:t>
            </a:r>
            <a:r>
              <a:rPr lang="en-US" altLang="en-US" sz="3600" b="1" dirty="0" smtClean="0">
                <a:solidFill>
                  <a:schemeClr val="accent2"/>
                </a:solidFill>
              </a:rPr>
              <a:t>provides a combination of extraordinary convenience, low prices, and comprehensive selection.</a:t>
            </a:r>
            <a:endParaRPr lang="en-GB" altLang="en-US" sz="3600" b="1" dirty="0" smtClean="0">
              <a:solidFill>
                <a:schemeClr val="accent2"/>
              </a:solidFill>
            </a:endParaRPr>
          </a:p>
          <a:p>
            <a:endParaRPr lang="en-GB" alt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4287" y="384641"/>
            <a:ext cx="4278702" cy="14210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cap="none" dirty="0" smtClean="0">
                <a:solidFill>
                  <a:schemeClr val="accent1"/>
                </a:solidFill>
                <a:latin typeface="Arial Black" pitchFamily="34" charset="0"/>
              </a:rPr>
              <a:t>Example after few edits:</a:t>
            </a:r>
            <a:endParaRPr lang="en-US" sz="4400" b="1" cap="none" dirty="0">
              <a:solidFill>
                <a:schemeClr val="accent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04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0590" y="252429"/>
            <a:ext cx="9603275" cy="86900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cap="none" dirty="0" smtClean="0">
                <a:solidFill>
                  <a:schemeClr val="accent1"/>
                </a:solidFill>
                <a:latin typeface="Arial Black" pitchFamily="34" charset="0"/>
              </a:rPr>
              <a:t>Create y</a:t>
            </a:r>
            <a:r>
              <a:rPr lang="en-US" sz="4400" b="1" cap="none" dirty="0" smtClean="0">
                <a:solidFill>
                  <a:schemeClr val="accent1"/>
                </a:solidFill>
                <a:latin typeface="Arial Black" pitchFamily="34" charset="0"/>
              </a:rPr>
              <a:t>our </a:t>
            </a:r>
            <a:r>
              <a:rPr lang="en-US" sz="4400" b="1" cap="none" dirty="0">
                <a:solidFill>
                  <a:schemeClr val="accent1"/>
                </a:solidFill>
                <a:latin typeface="Arial Black" pitchFamily="34" charset="0"/>
              </a:rPr>
              <a:t>o</a:t>
            </a:r>
            <a:r>
              <a:rPr lang="en-US" sz="4400" b="1" cap="none" dirty="0" smtClean="0">
                <a:solidFill>
                  <a:schemeClr val="accent1"/>
                </a:solidFill>
                <a:latin typeface="Arial Black" pitchFamily="34" charset="0"/>
              </a:rPr>
              <a:t>ne sentence Description of your </a:t>
            </a:r>
            <a:r>
              <a:rPr lang="en-US" sz="4400" b="1" cap="none" smtClean="0">
                <a:solidFill>
                  <a:schemeClr val="accent1"/>
                </a:solidFill>
                <a:latin typeface="Arial Black" pitchFamily="34" charset="0"/>
              </a:rPr>
              <a:t>Value Proposition now:</a:t>
            </a:r>
            <a:endParaRPr lang="en-US" sz="4400" b="1" cap="none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96815" y="1121435"/>
            <a:ext cx="11421374" cy="44339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cap="none" dirty="0" smtClean="0">
                <a:solidFill>
                  <a:srgbClr val="002060"/>
                </a:solidFill>
                <a:latin typeface="Arial Black" pitchFamily="34" charset="0"/>
              </a:rPr>
              <a:t>…</a:t>
            </a:r>
            <a:endParaRPr lang="en-US" sz="4400" b="1" cap="none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212515"/>
      </p:ext>
    </p:extLst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ギャラリー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1689</TotalTime>
  <Words>152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游ゴシック</vt:lpstr>
      <vt:lpstr>游ゴシック Light</vt:lpstr>
      <vt:lpstr>Arial</vt:lpstr>
      <vt:lpstr>Arial Black</vt:lpstr>
      <vt:lpstr>Calibri</vt:lpstr>
      <vt:lpstr>Gill Sans MT</vt:lpstr>
      <vt:lpstr>Tahoma</vt:lpstr>
      <vt:lpstr>Times New Roman</vt:lpstr>
      <vt:lpstr>ギャラリー</vt:lpstr>
      <vt:lpstr>デザインの設定</vt:lpstr>
      <vt:lpstr> Value Proposition Worksheet</vt:lpstr>
      <vt:lpstr>PowerPoint Presentation</vt:lpstr>
      <vt:lpstr>PowerPoint Presentation</vt:lpstr>
      <vt:lpstr>AMAZON VALUE PROPOSITION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FrontPage Consult</dc:creator>
  <cp:lastModifiedBy>Michael Ofori Asare</cp:lastModifiedBy>
  <cp:revision>67</cp:revision>
  <dcterms:created xsi:type="dcterms:W3CDTF">2019-06-18T10:58:35Z</dcterms:created>
  <dcterms:modified xsi:type="dcterms:W3CDTF">2020-06-30T17:42:10Z</dcterms:modified>
</cp:coreProperties>
</file>